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093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178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2872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4408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9498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1459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72467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37945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87611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873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6235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914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1340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422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30875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9721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988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59E8F29-0EF5-490B-96E8-26FC965170D2}" type="datetimeFigureOut">
              <a:rPr lang="hr-HR" smtClean="0"/>
              <a:t>2.12.2021.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349288-30AE-432C-9568-615CC2D306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67040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Strateške igre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2947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Igre u stvarnom vremenu (RTS i RTT)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smtClean="0">
                <a:effectLst/>
              </a:rPr>
              <a:t>Odvijaju se bez prekida u toku vremena (real-time)</a:t>
            </a:r>
          </a:p>
          <a:p>
            <a:r>
              <a:rPr lang="hr-HR" dirty="0" smtClean="0">
                <a:effectLst/>
              </a:rPr>
              <a:t>RTS:</a:t>
            </a:r>
          </a:p>
          <a:p>
            <a:pPr lvl="1"/>
            <a:r>
              <a:rPr lang="hr-HR" dirty="0">
                <a:effectLst/>
              </a:rPr>
              <a:t>S</a:t>
            </a:r>
            <a:r>
              <a:rPr lang="hr-HR" dirty="0" smtClean="0">
                <a:effectLst/>
              </a:rPr>
              <a:t>kupljanje resursa, zapovijedanje jedinicama, izgradnja infrastrukture</a:t>
            </a:r>
          </a:p>
          <a:p>
            <a:pPr lvl="1"/>
            <a:r>
              <a:rPr lang="hr-HR" dirty="0" smtClean="0">
                <a:effectLst/>
              </a:rPr>
              <a:t>Rise of Nations, Company of Heroes, Warhammer 40k: Dawn of War...</a:t>
            </a:r>
          </a:p>
          <a:p>
            <a:r>
              <a:rPr lang="hr-HR" dirty="0" smtClean="0">
                <a:effectLst/>
              </a:rPr>
              <a:t>RTT:</a:t>
            </a:r>
          </a:p>
          <a:p>
            <a:pPr lvl="1"/>
            <a:r>
              <a:rPr lang="hr-HR" dirty="0">
                <a:effectLst/>
              </a:rPr>
              <a:t>V</a:t>
            </a:r>
            <a:r>
              <a:rPr lang="hr-HR" dirty="0" smtClean="0">
                <a:effectLst/>
              </a:rPr>
              <a:t>eći naglasak na zapovijedanje manje (i manjih) jedinica, bez skupljanja resursa i izgradnje</a:t>
            </a:r>
          </a:p>
          <a:p>
            <a:pPr lvl="1"/>
            <a:r>
              <a:rPr lang="hr-HR" dirty="0" smtClean="0">
                <a:effectLst/>
              </a:rPr>
              <a:t>Desperados, World in Conflict, Men of War...</a:t>
            </a:r>
            <a:endParaRPr lang="hr-HR" dirty="0"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336850"/>
            <a:ext cx="5065712" cy="2849463"/>
          </a:xfrm>
        </p:spPr>
      </p:pic>
      <p:sp>
        <p:nvSpPr>
          <p:cNvPr id="6" name="TextBox 5"/>
          <p:cNvSpPr txBox="1"/>
          <p:nvPr/>
        </p:nvSpPr>
        <p:spPr>
          <a:xfrm>
            <a:off x="6172201" y="5458619"/>
            <a:ext cx="518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/>
              <a:t>World in Conflict (2007)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4344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Igre na poteze (TBS i TBT)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smtClean="0">
                <a:effectLst/>
              </a:rPr>
              <a:t>Odvijaju se na poteze</a:t>
            </a:r>
          </a:p>
          <a:p>
            <a:r>
              <a:rPr lang="hr-HR" dirty="0" smtClean="0">
                <a:effectLst/>
              </a:rPr>
              <a:t>TBS:</a:t>
            </a:r>
          </a:p>
          <a:p>
            <a:pPr lvl="1"/>
            <a:r>
              <a:rPr lang="hr-HR" dirty="0" smtClean="0">
                <a:effectLst/>
              </a:rPr>
              <a:t>Često povezane uz 4X igre</a:t>
            </a:r>
          </a:p>
          <a:p>
            <a:pPr lvl="1"/>
            <a:r>
              <a:rPr lang="hr-HR" dirty="0" smtClean="0">
                <a:effectLst/>
              </a:rPr>
              <a:t>Mogu se miješati sa RTS igrama (</a:t>
            </a:r>
            <a:r>
              <a:rPr lang="en-US" dirty="0" smtClean="0">
                <a:effectLst/>
              </a:rPr>
              <a:t>Lo</a:t>
            </a:r>
            <a:r>
              <a:rPr lang="hr-HR" dirty="0" smtClean="0">
                <a:effectLst/>
              </a:rPr>
              <a:t>tR</a:t>
            </a:r>
            <a:r>
              <a:rPr lang="en-US" dirty="0" smtClean="0">
                <a:effectLst/>
              </a:rPr>
              <a:t>: The Battle for Middle-earth </a:t>
            </a:r>
            <a:r>
              <a:rPr lang="hr-HR" dirty="0" smtClean="0">
                <a:effectLst/>
              </a:rPr>
              <a:t>II, Total War serijal, Star Wars: Empire at War...)</a:t>
            </a:r>
          </a:p>
          <a:p>
            <a:pPr lvl="1"/>
            <a:r>
              <a:rPr lang="hr-HR" dirty="0" smtClean="0">
                <a:effectLst/>
              </a:rPr>
              <a:t>Šah, Sid Meier’s Alpha Centauri, Endless Legend...</a:t>
            </a:r>
          </a:p>
          <a:p>
            <a:r>
              <a:rPr lang="hr-HR" dirty="0" smtClean="0">
                <a:effectLst/>
              </a:rPr>
              <a:t>TBT:</a:t>
            </a:r>
          </a:p>
          <a:p>
            <a:pPr lvl="1"/>
            <a:r>
              <a:rPr lang="hr-HR" dirty="0" smtClean="0">
                <a:effectLst/>
              </a:rPr>
              <a:t>Često povezane uz RPG igre</a:t>
            </a:r>
          </a:p>
          <a:p>
            <a:pPr lvl="1"/>
            <a:r>
              <a:rPr lang="hr-HR" dirty="0" smtClean="0">
                <a:effectLst/>
              </a:rPr>
              <a:t>Fire Emblem, X-Com, LotR: The Third Age...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61" y="2336850"/>
            <a:ext cx="5051715" cy="2849463"/>
          </a:xfrm>
        </p:spPr>
      </p:pic>
      <p:sp>
        <p:nvSpPr>
          <p:cNvPr id="6" name="TextBox 5"/>
          <p:cNvSpPr txBox="1"/>
          <p:nvPr/>
        </p:nvSpPr>
        <p:spPr>
          <a:xfrm>
            <a:off x="6172200" y="545861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/>
              <a:t>Sid </a:t>
            </a:r>
            <a:r>
              <a:rPr lang="hr-HR" dirty="0" smtClean="0"/>
              <a:t>Meier’s Civilization </a:t>
            </a:r>
            <a:r>
              <a:rPr lang="hr-HR" dirty="0" smtClean="0"/>
              <a:t>V (2010)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7763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4X / Grand strategy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E</a:t>
            </a:r>
            <a:r>
              <a:rPr lang="hr-HR" sz="2400" b="1" dirty="0" smtClean="0">
                <a:solidFill>
                  <a:schemeClr val="tx1"/>
                </a:solidFill>
                <a:effectLst/>
              </a:rPr>
              <a:t>x</a:t>
            </a:r>
            <a:r>
              <a:rPr lang="hr-HR" dirty="0" smtClean="0">
                <a:effectLst/>
              </a:rPr>
              <a:t>plore, </a:t>
            </a:r>
            <a:r>
              <a:rPr lang="hr-HR" dirty="0" smtClean="0">
                <a:effectLst/>
              </a:rPr>
              <a:t>e</a:t>
            </a:r>
            <a:r>
              <a:rPr lang="hr-HR" sz="2400" b="1" dirty="0" smtClean="0">
                <a:solidFill>
                  <a:schemeClr val="tx1"/>
                </a:solidFill>
                <a:effectLst/>
              </a:rPr>
              <a:t>x</a:t>
            </a:r>
            <a:r>
              <a:rPr lang="hr-HR" dirty="0" smtClean="0">
                <a:effectLst/>
              </a:rPr>
              <a:t>pand, e</a:t>
            </a:r>
            <a:r>
              <a:rPr lang="hr-HR" sz="2400" b="1" dirty="0" smtClean="0">
                <a:solidFill>
                  <a:schemeClr val="tx1"/>
                </a:solidFill>
                <a:effectLst/>
              </a:rPr>
              <a:t>x</a:t>
            </a:r>
            <a:r>
              <a:rPr lang="hr-HR" dirty="0" smtClean="0">
                <a:effectLst/>
              </a:rPr>
              <a:t>ploit, e</a:t>
            </a:r>
            <a:r>
              <a:rPr lang="hr-HR" sz="2400" b="1" dirty="0" smtClean="0">
                <a:solidFill>
                  <a:schemeClr val="tx1"/>
                </a:solidFill>
                <a:effectLst/>
              </a:rPr>
              <a:t>x</a:t>
            </a:r>
            <a:r>
              <a:rPr lang="hr-HR" dirty="0" smtClean="0">
                <a:effectLst/>
              </a:rPr>
              <a:t>terminate</a:t>
            </a:r>
          </a:p>
          <a:p>
            <a:r>
              <a:rPr lang="hr-HR" dirty="0" smtClean="0">
                <a:solidFill>
                  <a:srgbClr val="DADADA"/>
                </a:solidFill>
                <a:effectLst/>
              </a:rPr>
              <a:t>Kompleksnija</a:t>
            </a:r>
            <a:r>
              <a:rPr lang="hr-HR" dirty="0" smtClean="0">
                <a:effectLst/>
              </a:rPr>
              <a:t> ekonomija i diplomacija</a:t>
            </a:r>
            <a:endParaRPr lang="hr-HR" dirty="0" smtClean="0">
              <a:effectLst/>
            </a:endParaRPr>
          </a:p>
          <a:p>
            <a:r>
              <a:rPr lang="hr-HR" dirty="0" smtClean="0">
                <a:effectLst/>
              </a:rPr>
              <a:t>Tradicionalno </a:t>
            </a:r>
            <a:r>
              <a:rPr lang="hr-HR" dirty="0" smtClean="0">
                <a:effectLst/>
              </a:rPr>
              <a:t>na poteze, mogu biti i u stvarnom vremenu</a:t>
            </a:r>
          </a:p>
          <a:p>
            <a:r>
              <a:rPr lang="hr-HR" dirty="0" smtClean="0">
                <a:effectLst/>
              </a:rPr>
              <a:t>Master of Orion, Hearts of Iron, Stellaris...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336850"/>
            <a:ext cx="5065712" cy="2849463"/>
          </a:xfrm>
        </p:spPr>
      </p:pic>
      <p:sp>
        <p:nvSpPr>
          <p:cNvPr id="6" name="TextBox 5"/>
          <p:cNvSpPr txBox="1"/>
          <p:nvPr/>
        </p:nvSpPr>
        <p:spPr>
          <a:xfrm>
            <a:off x="6172200" y="545861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/>
              <a:t>Stellaris (2016)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78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Artiljerijske igre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Jedni od najranijih primjera strateških video igara</a:t>
            </a:r>
          </a:p>
          <a:p>
            <a:r>
              <a:rPr lang="hr-HR" dirty="0" smtClean="0">
                <a:effectLst/>
              </a:rPr>
              <a:t>Gađanje protivnika po paraboličkoj putanji</a:t>
            </a:r>
          </a:p>
          <a:p>
            <a:r>
              <a:rPr lang="hr-HR" dirty="0" smtClean="0">
                <a:effectLst/>
              </a:rPr>
              <a:t>Pocket Tanks, Scorched Earth, Worms</a:t>
            </a:r>
            <a:endParaRPr lang="hr-HR" dirty="0"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336850"/>
            <a:ext cx="5065712" cy="2849463"/>
          </a:xfrm>
        </p:spPr>
      </p:pic>
      <p:sp>
        <p:nvSpPr>
          <p:cNvPr id="6" name="TextBox 5"/>
          <p:cNvSpPr txBox="1"/>
          <p:nvPr/>
        </p:nvSpPr>
        <p:spPr>
          <a:xfrm>
            <a:off x="6172200" y="545861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/>
              <a:t>Worms Armageddon (1999)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000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MOBA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Multiplayer online battle arena</a:t>
            </a:r>
          </a:p>
          <a:p>
            <a:r>
              <a:rPr lang="hr-HR" dirty="0" smtClean="0">
                <a:effectLst/>
              </a:rPr>
              <a:t>Proizašla iz moda za Warcraft III (Defense of the Ancients)</a:t>
            </a:r>
          </a:p>
          <a:p>
            <a:r>
              <a:rPr lang="hr-HR" dirty="0" smtClean="0">
                <a:effectLst/>
              </a:rPr>
              <a:t>Igrač kontrolira jednog lika i </a:t>
            </a:r>
            <a:r>
              <a:rPr lang="hr-HR" dirty="0" smtClean="0">
                <a:effectLst/>
              </a:rPr>
              <a:t>koordinira </a:t>
            </a:r>
            <a:r>
              <a:rPr lang="hr-HR" dirty="0" smtClean="0">
                <a:effectLst/>
              </a:rPr>
              <a:t>se sa svojim </a:t>
            </a:r>
            <a:r>
              <a:rPr lang="hr-HR" dirty="0" smtClean="0">
                <a:effectLst/>
              </a:rPr>
              <a:t>timom</a:t>
            </a:r>
            <a:endParaRPr lang="hr-HR" dirty="0" smtClean="0"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088" y="2495883"/>
            <a:ext cx="4500262" cy="2531397"/>
          </a:xfrm>
        </p:spPr>
      </p:pic>
      <p:sp>
        <p:nvSpPr>
          <p:cNvPr id="6" name="TextBox 5"/>
          <p:cNvSpPr txBox="1"/>
          <p:nvPr/>
        </p:nvSpPr>
        <p:spPr>
          <a:xfrm>
            <a:off x="6353969" y="5421867"/>
            <a:ext cx="476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/>
              <a:t>League of Legends (2009)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330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Tower defense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Igrač postavlja obrambene strukture uz put koji neprijatelji prate</a:t>
            </a:r>
          </a:p>
          <a:p>
            <a:r>
              <a:rPr lang="hr-HR" dirty="0" smtClean="0">
                <a:effectLst/>
              </a:rPr>
              <a:t>Neprijatelji dolaze u valovima</a:t>
            </a:r>
          </a:p>
          <a:p>
            <a:r>
              <a:rPr lang="hr-HR" dirty="0" smtClean="0">
                <a:effectLst/>
              </a:rPr>
              <a:t>Defense Grid: The Awakening, Plants vs. Zombies, Rampart...</a:t>
            </a:r>
            <a:endParaRPr lang="hr-HR" dirty="0"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336850"/>
            <a:ext cx="5065712" cy="2849463"/>
          </a:xfrm>
        </p:spPr>
      </p:pic>
      <p:sp>
        <p:nvSpPr>
          <p:cNvPr id="6" name="TextBox 5"/>
          <p:cNvSpPr txBox="1"/>
          <p:nvPr/>
        </p:nvSpPr>
        <p:spPr>
          <a:xfrm>
            <a:off x="6172200" y="545861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/>
              <a:t>Defense Grid: The Awakening (2008)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001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Pisao: Domagoj Brebrić</a:t>
            </a:r>
          </a:p>
          <a:p>
            <a:r>
              <a:rPr lang="hr-HR" dirty="0" smtClean="0">
                <a:effectLst/>
              </a:rPr>
              <a:t>Izvori:</a:t>
            </a:r>
          </a:p>
          <a:p>
            <a:pPr lvl="1"/>
            <a:r>
              <a:rPr lang="hr-HR" dirty="0" smtClean="0">
                <a:effectLst/>
              </a:rPr>
              <a:t>Wikipedia</a:t>
            </a:r>
          </a:p>
          <a:p>
            <a:pPr lvl="1"/>
            <a:r>
              <a:rPr lang="hr-HR" dirty="0" smtClean="0">
                <a:effectLst/>
              </a:rPr>
              <a:t>PC Gamer</a:t>
            </a:r>
          </a:p>
          <a:p>
            <a:r>
              <a:rPr lang="hr-HR" dirty="0" smtClean="0">
                <a:effectLst/>
              </a:rPr>
              <a:t>Mentor: Dominik „Cwekii” </a:t>
            </a:r>
            <a:r>
              <a:rPr lang="hr-HR" dirty="0" smtClean="0">
                <a:effectLst/>
              </a:rPr>
              <a:t>Cvetkovski</a:t>
            </a:r>
            <a:endParaRPr lang="hr-HR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717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Što je strateška </a:t>
            </a:r>
            <a:r>
              <a:rPr lang="hr-HR" dirty="0" smtClean="0"/>
              <a:t>igra?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Igre bazirane na igračevim strateškim i logističkim odlukama i svjesnosti situacije</a:t>
            </a:r>
          </a:p>
          <a:p>
            <a:r>
              <a:rPr lang="hr-HR" dirty="0" smtClean="0">
                <a:effectLst/>
              </a:rPr>
              <a:t>Proizašle iz drevnih ratnih igara</a:t>
            </a:r>
          </a:p>
          <a:p>
            <a:r>
              <a:rPr lang="hr-HR" dirty="0" smtClean="0">
                <a:effectLst/>
              </a:rPr>
              <a:t>Najpopularniji primjer strateške igre: šah</a:t>
            </a:r>
          </a:p>
          <a:p>
            <a:r>
              <a:rPr lang="hr-HR" dirty="0" smtClean="0">
                <a:effectLst/>
              </a:rPr>
              <a:t>Više oblika (abstraktne, simulacije i ratne igre, tabletop, </a:t>
            </a:r>
            <a:r>
              <a:rPr lang="hr-HR" u="sng" dirty="0" smtClean="0">
                <a:effectLst/>
              </a:rPr>
              <a:t>računalne</a:t>
            </a:r>
            <a:r>
              <a:rPr lang="hr-HR" dirty="0" smtClean="0">
                <a:effectLst/>
              </a:rPr>
              <a:t>)</a:t>
            </a:r>
            <a:endParaRPr lang="hr-HR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36" y="3876181"/>
            <a:ext cx="4102679" cy="26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Strateške video igre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Kontroliranje </a:t>
            </a:r>
            <a:r>
              <a:rPr lang="hr-HR" dirty="0" smtClean="0">
                <a:effectLst/>
              </a:rPr>
              <a:t>više jedinica</a:t>
            </a:r>
          </a:p>
          <a:p>
            <a:r>
              <a:rPr lang="hr-HR" dirty="0" smtClean="0">
                <a:effectLst/>
              </a:rPr>
              <a:t>Skupljanje i upravljanje resursima</a:t>
            </a:r>
          </a:p>
          <a:p>
            <a:r>
              <a:rPr lang="hr-HR" dirty="0" smtClean="0">
                <a:effectLst/>
              </a:rPr>
              <a:t>Tehnološko stablo i nadogradnje</a:t>
            </a:r>
          </a:p>
          <a:p>
            <a:r>
              <a:rPr lang="hr-HR" dirty="0" smtClean="0">
                <a:effectLst/>
              </a:rPr>
              <a:t>Otkrivanje mape (fog of war)</a:t>
            </a:r>
          </a:p>
          <a:p>
            <a:r>
              <a:rPr lang="hr-HR" dirty="0" smtClean="0">
                <a:effectLst/>
              </a:rPr>
              <a:t>U stvarnom vremenu ili na poteze</a:t>
            </a:r>
          </a:p>
          <a:p>
            <a:r>
              <a:rPr lang="hr-HR" dirty="0" smtClean="0">
                <a:effectLst/>
              </a:rPr>
              <a:t>Fokus na strategiju ili na taktiku</a:t>
            </a:r>
          </a:p>
        </p:txBody>
      </p:sp>
    </p:spTree>
    <p:extLst>
      <p:ext uri="{BB962C8B-B14F-4D97-AF65-F5344CB8AC3E}">
        <p14:creationId xmlns:p14="http://schemas.microsoft.com/office/powerpoint/2010/main" val="276354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Homeworld (1999)</a:t>
            </a:r>
            <a:endParaRPr lang="hr-HR" dirty="0">
              <a:effectLst/>
            </a:endParaRPr>
          </a:p>
        </p:txBody>
      </p:sp>
      <p:pic>
        <p:nvPicPr>
          <p:cNvPr id="10" name="Picture Placeholder 9"/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3" y="635635"/>
            <a:ext cx="6411912" cy="5129529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Primjer strateške video igre</a:t>
            </a:r>
            <a:endParaRPr lang="hr-H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68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Počeci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r-HR" dirty="0">
                <a:effectLst/>
              </a:rPr>
              <a:t>Š</a:t>
            </a:r>
            <a:r>
              <a:rPr lang="hr-HR" dirty="0" smtClean="0">
                <a:effectLst/>
              </a:rPr>
              <a:t>ah i go</a:t>
            </a:r>
          </a:p>
          <a:p>
            <a:r>
              <a:rPr lang="hr-HR" dirty="0" smtClean="0">
                <a:effectLst/>
              </a:rPr>
              <a:t>1964: The Sumerian Game: prva računalna strateška igra</a:t>
            </a:r>
          </a:p>
          <a:p>
            <a:r>
              <a:rPr lang="hr-HR" dirty="0" smtClean="0">
                <a:effectLst/>
              </a:rPr>
              <a:t>1972: Invasion: Rizik za Magnavox Odyssey</a:t>
            </a:r>
          </a:p>
          <a:p>
            <a:r>
              <a:rPr lang="hr-HR" dirty="0" smtClean="0">
                <a:effectLst/>
              </a:rPr>
              <a:t>1989: Herzog Zwei: prva strateška igra u stvarnom </a:t>
            </a:r>
            <a:r>
              <a:rPr lang="hr-HR" dirty="0" smtClean="0">
                <a:effectLst/>
              </a:rPr>
              <a:t>vremenu (za Sega Genesis)</a:t>
            </a:r>
            <a:endParaRPr lang="hr-HR" dirty="0" smtClean="0">
              <a:effectLst/>
            </a:endParaRPr>
          </a:p>
          <a:p>
            <a:r>
              <a:rPr lang="hr-HR" dirty="0" smtClean="0">
                <a:effectLst/>
              </a:rPr>
              <a:t>1992: Dune II: popularizirala žanr strateških igara</a:t>
            </a:r>
            <a:endParaRPr lang="hr-HR" dirty="0"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182129"/>
            <a:ext cx="5065712" cy="3158904"/>
          </a:xfrm>
        </p:spPr>
      </p:pic>
      <p:sp>
        <p:nvSpPr>
          <p:cNvPr id="6" name="TextBox 5"/>
          <p:cNvSpPr txBox="1"/>
          <p:nvPr/>
        </p:nvSpPr>
        <p:spPr>
          <a:xfrm>
            <a:off x="6172200" y="561687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/>
              <a:t>Dune II (1992)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7014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Zlatno doba strateških igara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Popularizacija RTS igara (Command &amp; Conquer, StarCraft, Warcraft, Age of Empires...)</a:t>
            </a:r>
          </a:p>
          <a:p>
            <a:r>
              <a:rPr lang="hr-HR" dirty="0" smtClean="0">
                <a:effectLst/>
              </a:rPr>
              <a:t>Pravi početak TBS i 4X igara (Sid Meier’s Civilization, Master of Orion, Heroes of Might and Magic...)</a:t>
            </a:r>
          </a:p>
          <a:p>
            <a:r>
              <a:rPr lang="hr-HR" dirty="0" smtClean="0">
                <a:effectLst/>
              </a:rPr>
              <a:t>Prelazak na 3D grafiku (Dungeon Keeper, Homeworld, Warzone 2100...)</a:t>
            </a:r>
            <a:endParaRPr lang="hr-HR" dirty="0"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1861939"/>
            <a:ext cx="5065712" cy="3799284"/>
          </a:xfrm>
        </p:spPr>
      </p:pic>
      <p:sp>
        <p:nvSpPr>
          <p:cNvPr id="6" name="TextBox 5"/>
          <p:cNvSpPr txBox="1"/>
          <p:nvPr/>
        </p:nvSpPr>
        <p:spPr>
          <a:xfrm>
            <a:off x="6172200" y="5944394"/>
            <a:ext cx="5181600" cy="3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/>
              <a:t>Command &amp; Conquer: Red Alert 2 (2000)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543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Zlatno </a:t>
            </a:r>
            <a:r>
              <a:rPr lang="hr-HR" dirty="0" smtClean="0"/>
              <a:t>doba strateških igara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2000: Shogun: Total War</a:t>
            </a:r>
          </a:p>
          <a:p>
            <a:r>
              <a:rPr lang="hr-HR" dirty="0" smtClean="0">
                <a:effectLst/>
              </a:rPr>
              <a:t>2002: Warcraft III: Reign of Chaos</a:t>
            </a:r>
          </a:p>
          <a:p>
            <a:r>
              <a:rPr lang="hr-HR" dirty="0" smtClean="0">
                <a:effectLst/>
              </a:rPr>
              <a:t>Blizzard Entertainment, Westwood</a:t>
            </a:r>
            <a:r>
              <a:rPr lang="hr-HR" dirty="0">
                <a:effectLst/>
              </a:rPr>
              <a:t> </a:t>
            </a:r>
            <a:r>
              <a:rPr lang="hr-HR" dirty="0" smtClean="0">
                <a:effectLst/>
              </a:rPr>
              <a:t>Studios, Creative Assembly, </a:t>
            </a:r>
            <a:r>
              <a:rPr lang="hr-HR" dirty="0" smtClean="0">
                <a:effectLst/>
              </a:rPr>
              <a:t>Relic Entertainment, </a:t>
            </a:r>
            <a:r>
              <a:rPr lang="hr-HR" dirty="0" smtClean="0">
                <a:effectLst/>
              </a:rPr>
              <a:t>GSC Game World...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1861939"/>
            <a:ext cx="5065712" cy="3799284"/>
          </a:xfrm>
        </p:spPr>
      </p:pic>
      <p:sp>
        <p:nvSpPr>
          <p:cNvPr id="8" name="TextBox 7"/>
          <p:cNvSpPr txBox="1"/>
          <p:nvPr/>
        </p:nvSpPr>
        <p:spPr>
          <a:xfrm>
            <a:off x="6184669" y="5951913"/>
            <a:ext cx="516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/>
              <a:t>Warcraft III: Reign of Chaos (2002</a:t>
            </a:r>
            <a:r>
              <a:rPr lang="hr-HR" dirty="0" smtClean="0"/>
              <a:t>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1316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Poslije </a:t>
            </a:r>
            <a:r>
              <a:rPr lang="hr-HR" dirty="0" smtClean="0"/>
              <a:t>zlatnog doba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 smtClean="0">
                <a:effectLst/>
              </a:rPr>
              <a:t>Pad popularnosti RTS igara</a:t>
            </a:r>
          </a:p>
          <a:p>
            <a:r>
              <a:rPr lang="hr-HR" dirty="0" smtClean="0">
                <a:effectLst/>
              </a:rPr>
              <a:t>Uzlet MOBA (Smite &gt; DotA 2 &gt; League of Legends)</a:t>
            </a:r>
          </a:p>
          <a:p>
            <a:r>
              <a:rPr lang="hr-HR" dirty="0" smtClean="0">
                <a:effectLst/>
              </a:rPr>
              <a:t>4X i grand strategy </a:t>
            </a:r>
            <a:r>
              <a:rPr lang="hr-HR" dirty="0" smtClean="0">
                <a:effectLst/>
              </a:rPr>
              <a:t>igre opstaju (Paradox Interactive, Amplitude Studios</a:t>
            </a:r>
            <a:r>
              <a:rPr lang="hr-HR" dirty="0" smtClean="0">
                <a:effectLst/>
              </a:rPr>
              <a:t>)</a:t>
            </a:r>
          </a:p>
          <a:p>
            <a:r>
              <a:rPr lang="hr-HR" dirty="0" smtClean="0">
                <a:effectLst/>
              </a:rPr>
              <a:t>Warcraft prelazi u MMORPG (World of Warcraft)</a:t>
            </a:r>
            <a:endParaRPr lang="hr-HR" dirty="0" smtClean="0">
              <a:effectLst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336850"/>
            <a:ext cx="5065712" cy="2849463"/>
          </a:xfrm>
        </p:spPr>
      </p:pic>
      <p:sp>
        <p:nvSpPr>
          <p:cNvPr id="8" name="TextBox 7"/>
          <p:cNvSpPr txBox="1"/>
          <p:nvPr/>
        </p:nvSpPr>
        <p:spPr>
          <a:xfrm>
            <a:off x="6172200" y="545861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/>
              <a:t>StarCraft II (2010)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0793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 smtClean="0"/>
              <a:t>Podžanrovi strateških igara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537" y="1731963"/>
            <a:ext cx="7199401" cy="4059237"/>
          </a:xfrm>
        </p:spPr>
      </p:pic>
    </p:spTree>
    <p:extLst>
      <p:ext uri="{BB962C8B-B14F-4D97-AF65-F5344CB8AC3E}">
        <p14:creationId xmlns:p14="http://schemas.microsoft.com/office/powerpoint/2010/main" val="14262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901</TotalTime>
  <Words>601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Calisto MT</vt:lpstr>
      <vt:lpstr>Trebuchet MS</vt:lpstr>
      <vt:lpstr>Wingdings 2</vt:lpstr>
      <vt:lpstr>Slate</vt:lpstr>
      <vt:lpstr>Strateške igre</vt:lpstr>
      <vt:lpstr>Što je strateška igra?</vt:lpstr>
      <vt:lpstr>Strateške video igre</vt:lpstr>
      <vt:lpstr>Homeworld (1999)</vt:lpstr>
      <vt:lpstr>Počeci</vt:lpstr>
      <vt:lpstr>Zlatno doba strateških igara</vt:lpstr>
      <vt:lpstr>Zlatno doba strateških igara</vt:lpstr>
      <vt:lpstr>Poslije zlatnog doba</vt:lpstr>
      <vt:lpstr>Podžanrovi strateških igara</vt:lpstr>
      <vt:lpstr>Igre u stvarnom vremenu (RTS i RTT)</vt:lpstr>
      <vt:lpstr>Igre na poteze (TBS i TBT)</vt:lpstr>
      <vt:lpstr>4X / Grand strategy</vt:lpstr>
      <vt:lpstr>Artiljerijske igre</vt:lpstr>
      <vt:lpstr>MOBA</vt:lpstr>
      <vt:lpstr>Tower defense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Strateške igre</dc:title>
  <dc:creator>Domm</dc:creator>
  <cp:lastModifiedBy>Domm</cp:lastModifiedBy>
  <cp:revision>44</cp:revision>
  <dcterms:created xsi:type="dcterms:W3CDTF">2021-12-01T15:20:09Z</dcterms:created>
  <dcterms:modified xsi:type="dcterms:W3CDTF">2021-12-02T20:28:17Z</dcterms:modified>
</cp:coreProperties>
</file>